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721E6E-5656-44C8-A0D2-51D99919B565}">
          <p14:sldIdLst>
            <p14:sldId id="259"/>
            <p14:sldId id="260"/>
            <p14:sldId id="265"/>
            <p14:sldId id="262"/>
            <p14:sldId id="263"/>
            <p14:sldId id="264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961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  <a:p>
            <a:pPr algn="ctr"/>
            <a:endParaRPr lang="ru-RU" sz="3200" dirty="0"/>
          </a:p>
          <a:p>
            <a:pPr algn="ctr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514" y="216024"/>
            <a:ext cx="8136904" cy="864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«БИЗНЕС-БАРОМЕТР КОРРУПЦИИ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»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4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ЭТАП 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241237" y="5538510"/>
            <a:ext cx="9797566" cy="1315005"/>
            <a:chOff x="-428891" y="4002365"/>
            <a:chExt cx="10085015" cy="1353585"/>
          </a:xfrm>
        </p:grpSpPr>
        <p:pic>
          <p:nvPicPr>
            <p:cNvPr id="13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-428891" y="4077695"/>
              <a:ext cx="1632182" cy="120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F:\PR\АНТИКОРРУПЦИЯ\Без имени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125" y="4002365"/>
              <a:ext cx="2097999" cy="135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8038" y="1463645"/>
            <a:ext cx="5983748" cy="3340903"/>
            <a:chOff x="106656726" y="109934728"/>
            <a:chExt cx="5260239" cy="2753448"/>
          </a:xfrm>
        </p:grpSpPr>
        <p:sp>
          <p:nvSpPr>
            <p:cNvPr id="17" name="Text Box 42"/>
            <p:cNvSpPr txBox="1">
              <a:spLocks noChangeArrowheads="1"/>
            </p:cNvSpPr>
            <p:nvPr/>
          </p:nvSpPr>
          <p:spPr bwMode="auto">
            <a:xfrm>
              <a:off x="108365076" y="112489000"/>
              <a:ext cx="1276539" cy="199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00315A"/>
                  </a:solidFill>
                  <a:effectLst/>
                  <a:latin typeface="Franklin Gothic Demi Cond" pitchFamily="34" charset="0"/>
                  <a:cs typeface="Arial" pitchFamily="34" charset="0"/>
                </a:rPr>
                <a:t>СЕЛЬСКОЕ ХОЗЯЙСТВО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106656726" y="109934728"/>
              <a:ext cx="5260239" cy="2692644"/>
              <a:chOff x="106330862" y="109916621"/>
              <a:chExt cx="5260239" cy="2692644"/>
            </a:xfrm>
          </p:grpSpPr>
          <p:pic>
            <p:nvPicPr>
              <p:cNvPr id="19" name="Picture 44" descr="map"/>
              <p:cNvPicPr>
                <a:picLocks noChangeAspect="1" noChangeArrowheads="1"/>
              </p:cNvPicPr>
              <p:nvPr/>
            </p:nvPicPr>
            <p:blipFill>
              <a:blip r:embed="rId4">
                <a:lum bright="-20000"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35700" y="109916621"/>
                <a:ext cx="4319574" cy="2509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5"/>
              <p:cNvSpPr>
                <a:spLocks noChangeArrowheads="1"/>
              </p:cNvSpPr>
              <p:nvPr/>
            </p:nvSpPr>
            <p:spPr bwMode="auto">
              <a:xfrm>
                <a:off x="108037279" y="111218430"/>
                <a:ext cx="1855945" cy="478937"/>
              </a:xfrm>
              <a:prstGeom prst="roundRect">
                <a:avLst>
                  <a:gd name="adj" fmla="val 50000"/>
                </a:avLst>
              </a:prstGeom>
              <a:solidFill>
                <a:srgbClr val="00315A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ranklin Gothic Demi Cond" pitchFamily="34" charset="0"/>
                    <a:cs typeface="Arial" pitchFamily="34" charset="0"/>
                  </a:rPr>
                  <a:t>85</a:t>
                </a:r>
                <a:r>
                  <a:rPr lang="ru-RU" altLang="ru-RU" sz="2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ranklin Gothic Demi Cond" pitchFamily="34" charset="0"/>
                    <a:cs typeface="Arial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ranklin Gothic Demi Cond" pitchFamily="34" charset="0"/>
                    <a:cs typeface="Arial" pitchFamily="34" charset="0"/>
                  </a:rPr>
                  <a:t>СУБЪЕКТОВ</a:t>
                </a:r>
                <a:endParaRPr kumimoji="0" lang="ru-RU" altLang="ru-RU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46"/>
              <p:cNvCxnSpPr>
                <a:cxnSpLocks noChangeShapeType="1"/>
              </p:cNvCxnSpPr>
              <p:nvPr/>
            </p:nvCxnSpPr>
            <p:spPr bwMode="auto">
              <a:xfrm flipH="1" flipV="1">
                <a:off x="107980680" y="110760096"/>
                <a:ext cx="470781" cy="506994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47"/>
              <p:cNvCxnSpPr>
                <a:cxnSpLocks noChangeShapeType="1"/>
              </p:cNvCxnSpPr>
              <p:nvPr/>
            </p:nvCxnSpPr>
            <p:spPr bwMode="auto">
              <a:xfrm flipH="1" flipV="1">
                <a:off x="108511439" y="110566578"/>
                <a:ext cx="253498" cy="706171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48"/>
              <p:cNvCxnSpPr>
                <a:cxnSpLocks noChangeShapeType="1"/>
              </p:cNvCxnSpPr>
              <p:nvPr/>
            </p:nvCxnSpPr>
            <p:spPr bwMode="auto">
              <a:xfrm flipH="1" flipV="1">
                <a:off x="106860313" y="110771412"/>
                <a:ext cx="1050203" cy="633743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109118022" y="110340242"/>
                <a:ext cx="579422" cy="878186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50"/>
              <p:cNvCxnSpPr>
                <a:cxnSpLocks noChangeShapeType="1"/>
              </p:cNvCxnSpPr>
              <p:nvPr/>
            </p:nvCxnSpPr>
            <p:spPr bwMode="auto">
              <a:xfrm flipH="1">
                <a:off x="107253007" y="111779743"/>
                <a:ext cx="778599" cy="579422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51"/>
              <p:cNvCxnSpPr>
                <a:cxnSpLocks noChangeShapeType="1"/>
              </p:cNvCxnSpPr>
              <p:nvPr/>
            </p:nvCxnSpPr>
            <p:spPr bwMode="auto">
              <a:xfrm flipH="1">
                <a:off x="106570602" y="111513797"/>
                <a:ext cx="1312754" cy="72428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52"/>
              <p:cNvCxnSpPr>
                <a:cxnSpLocks noChangeShapeType="1"/>
              </p:cNvCxnSpPr>
              <p:nvPr/>
            </p:nvCxnSpPr>
            <p:spPr bwMode="auto">
              <a:xfrm>
                <a:off x="109416786" y="111770689"/>
                <a:ext cx="751437" cy="497939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53"/>
              <p:cNvCxnSpPr>
                <a:cxnSpLocks noChangeShapeType="1"/>
              </p:cNvCxnSpPr>
              <p:nvPr/>
            </p:nvCxnSpPr>
            <p:spPr bwMode="auto">
              <a:xfrm>
                <a:off x="108861130" y="111794455"/>
                <a:ext cx="561314" cy="814810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 Box 54"/>
              <p:cNvSpPr txBox="1">
                <a:spLocks noChangeArrowheads="1"/>
              </p:cNvSpPr>
              <p:nvPr/>
            </p:nvSpPr>
            <p:spPr bwMode="auto">
              <a:xfrm>
                <a:off x="106380230" y="110371542"/>
                <a:ext cx="751438" cy="172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ТРАНСПОРТ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 Box 55"/>
              <p:cNvSpPr txBox="1">
                <a:spLocks noChangeArrowheads="1"/>
              </p:cNvSpPr>
              <p:nvPr/>
            </p:nvSpPr>
            <p:spPr bwMode="auto">
              <a:xfrm>
                <a:off x="106330862" y="111229747"/>
                <a:ext cx="751438" cy="172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ТОРГОВЛЯ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56"/>
              <p:cNvSpPr txBox="1">
                <a:spLocks noChangeArrowheads="1"/>
              </p:cNvSpPr>
              <p:nvPr/>
            </p:nvSpPr>
            <p:spPr bwMode="auto">
              <a:xfrm>
                <a:off x="107211438" y="110212899"/>
                <a:ext cx="929112" cy="172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ОБРАЗОВАНИЕ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57"/>
              <p:cNvSpPr txBox="1">
                <a:spLocks noChangeArrowheads="1"/>
              </p:cNvSpPr>
              <p:nvPr/>
            </p:nvSpPr>
            <p:spPr bwMode="auto">
              <a:xfrm>
                <a:off x="108242502" y="109916621"/>
                <a:ext cx="1294646" cy="235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КОМПЬЮТЕРНЫЕ УСЛУГИ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109386229" y="109916621"/>
                <a:ext cx="506995" cy="172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СВЯЗЬ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 Box 59"/>
              <p:cNvSpPr txBox="1">
                <a:spLocks noChangeArrowheads="1"/>
              </p:cNvSpPr>
              <p:nvPr/>
            </p:nvSpPr>
            <p:spPr bwMode="auto">
              <a:xfrm>
                <a:off x="106570600" y="112408957"/>
                <a:ext cx="1040021" cy="200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ПРОИЗВОДСТВО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109639728" y="111432314"/>
                <a:ext cx="932506" cy="81483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Text Box 61"/>
              <p:cNvSpPr txBox="1">
                <a:spLocks noChangeArrowheads="1"/>
              </p:cNvSpPr>
              <p:nvPr/>
            </p:nvSpPr>
            <p:spPr bwMode="auto">
              <a:xfrm>
                <a:off x="110516209" y="111207418"/>
                <a:ext cx="506995" cy="172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ТУРИЗМ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62"/>
              <p:cNvSpPr txBox="1">
                <a:spLocks noChangeArrowheads="1"/>
              </p:cNvSpPr>
              <p:nvPr/>
            </p:nvSpPr>
            <p:spPr bwMode="auto">
              <a:xfrm>
                <a:off x="109578968" y="112354431"/>
                <a:ext cx="1276540" cy="162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СТРОИТЕЛЬСТВО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 Box 63"/>
              <p:cNvSpPr txBox="1">
                <a:spLocks noChangeArrowheads="1"/>
              </p:cNvSpPr>
              <p:nvPr/>
            </p:nvSpPr>
            <p:spPr bwMode="auto">
              <a:xfrm>
                <a:off x="110658593" y="110262543"/>
                <a:ext cx="932508" cy="452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ОБЩЕСТВЕННОЕ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315A"/>
                    </a:solidFill>
                    <a:effectLst/>
                    <a:latin typeface="Franklin Gothic Demi Cond" pitchFamily="34" charset="0"/>
                    <a:cs typeface="Arial" pitchFamily="34" charset="0"/>
                  </a:rPr>
                  <a:t>ПИТАНИЕ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109600119" y="110650321"/>
                <a:ext cx="1394233" cy="751440"/>
              </a:xfrm>
              <a:prstGeom prst="straightConnector1">
                <a:avLst/>
              </a:prstGeom>
              <a:noFill/>
              <a:ln w="12700" algn="ctr">
                <a:solidFill>
                  <a:srgbClr val="00315A"/>
                </a:solidFill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41" name="Picture 3" descr="C:\Users\usr-sys00262\Documents\фото для агро\Бизнес-образование-за-рубежом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81" y="3582592"/>
            <a:ext cx="3784295" cy="9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73016" y="2844379"/>
            <a:ext cx="291581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latin typeface="Franklin Gothic Demi Cond" pitchFamily="34" charset="0"/>
                <a:cs typeface="Arial" pitchFamily="34" charset="0"/>
              </a:rPr>
              <a:t>предпринимателей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479996" y="5611693"/>
            <a:ext cx="1793875" cy="539750"/>
          </a:xfrm>
          <a:prstGeom prst="roundRect">
            <a:avLst>
              <a:gd name="adj" fmla="val 50000"/>
            </a:avLst>
          </a:prstGeom>
          <a:noFill/>
          <a:ln w="9525" algn="in">
            <a:solidFill>
              <a:srgbClr val="003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15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  <a:cs typeface="Arial" pitchFamily="34" charset="0"/>
              </a:rPr>
              <a:t>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itchFamily="34" charset="0"/>
                <a:cs typeface="Arial" pitchFamily="34" charset="0"/>
              </a:rPr>
              <a:t>алый 33,32%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297644" y="5348100"/>
            <a:ext cx="1830280" cy="527186"/>
          </a:xfrm>
          <a:prstGeom prst="roundRect">
            <a:avLst>
              <a:gd name="adj" fmla="val 50000"/>
            </a:avLst>
          </a:prstGeom>
          <a:noFill/>
          <a:ln w="9525" algn="in">
            <a:solidFill>
              <a:srgbClr val="003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15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itchFamily="34" charset="0"/>
                <a:cs typeface="Arial" pitchFamily="34" charset="0"/>
              </a:rPr>
              <a:t>ИП 24,21%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179842" y="4951410"/>
            <a:ext cx="1832011" cy="492316"/>
          </a:xfrm>
          <a:prstGeom prst="roundRect">
            <a:avLst>
              <a:gd name="adj" fmla="val 50000"/>
            </a:avLst>
          </a:prstGeom>
          <a:noFill/>
          <a:ln w="9525" algn="in">
            <a:solidFill>
              <a:srgbClr val="003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15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itchFamily="34" charset="0"/>
                <a:cs typeface="Arial" pitchFamily="34" charset="0"/>
              </a:rPr>
              <a:t>Крупный 5,29%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1941746" y="5011324"/>
            <a:ext cx="1977631" cy="527186"/>
          </a:xfrm>
          <a:prstGeom prst="roundRect">
            <a:avLst>
              <a:gd name="adj" fmla="val 50000"/>
            </a:avLst>
          </a:prstGeom>
          <a:noFill/>
          <a:ln w="9525" algn="in">
            <a:solidFill>
              <a:srgbClr val="003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15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itchFamily="34" charset="0"/>
                <a:cs typeface="Arial" pitchFamily="34" charset="0"/>
              </a:rPr>
              <a:t>Микро 20,77%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4514034" y="4683712"/>
            <a:ext cx="1958726" cy="498781"/>
          </a:xfrm>
          <a:prstGeom prst="roundRect">
            <a:avLst>
              <a:gd name="adj" fmla="val 50000"/>
            </a:avLst>
          </a:prstGeom>
          <a:noFill/>
          <a:ln w="9525" algn="in">
            <a:solidFill>
              <a:srgbClr val="003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15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itchFamily="34" charset="0"/>
                <a:cs typeface="Arial" pitchFamily="34" charset="0"/>
              </a:rPr>
              <a:t>Средний 15,56%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91801" y="6385076"/>
            <a:ext cx="152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2018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0556" y="6122832"/>
            <a:ext cx="39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Торгово-промышленная палата РФ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23156" y="1404273"/>
            <a:ext cx="2933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ПРИНЯЛИ УЧАСТИЕ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6073016" y="2015624"/>
            <a:ext cx="2701003" cy="87041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40 700</a:t>
            </a:r>
            <a:endParaRPr lang="ru-RU" sz="60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c.pics.livejournal.com/jurij_sotnik/66848526/72614/7261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7804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saricino.mos.ru/79070af0b58d234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56" y="2309757"/>
            <a:ext cx="2758300" cy="21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1801" y="6385076"/>
            <a:ext cx="152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2018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0556" y="6122832"/>
            <a:ext cx="39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Торгово-промышленная палата РФ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3559" y="4360892"/>
            <a:ext cx="402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У</a:t>
            </a:r>
            <a:r>
              <a:rPr lang="ru-RU" i="1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каз </a:t>
            </a:r>
            <a:r>
              <a:rPr lang="ru-RU" i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Президента Российской Федерации от 18 октября 2017 года  № </a:t>
            </a:r>
            <a:r>
              <a:rPr lang="ru-RU" i="1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489</a:t>
            </a:r>
            <a:endParaRPr lang="ru-RU" i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44512" y="476672"/>
            <a:ext cx="8229600" cy="1714202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Президент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ТПП РФ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С.Н.Катырин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вошел в состав </a:t>
            </a:r>
            <a:r>
              <a:rPr lang="ru-RU" sz="3200" u="sng" dirty="0" err="1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Cовета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по противодействию </a:t>
            </a: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коррупции</a:t>
            </a:r>
            <a:br>
              <a:rPr lang="ru-RU" sz="3200" u="sng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при Президенте России </a:t>
            </a:r>
            <a:br>
              <a:rPr lang="ru-RU" sz="3200" u="sng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15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073949"/>
          </a:xfrm>
          <a:prstGeom prst="rect">
            <a:avLst/>
          </a:prstGeom>
          <a:solidFill>
            <a:srgbClr val="00315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Сталкиваетесь ли Вы в своей деятельности с проявлениями коррупции, если «да», то как часто?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7" y="1145664"/>
            <a:ext cx="7677173" cy="480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038479" y="6062223"/>
            <a:ext cx="13001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359318" y="6061854"/>
            <a:ext cx="11985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II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44738" y="6071111"/>
            <a:ext cx="1182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III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625729" y="6152075"/>
            <a:ext cx="215900" cy="196849"/>
          </a:xfrm>
          <a:prstGeom prst="rect">
            <a:avLst/>
          </a:prstGeom>
          <a:solidFill>
            <a:srgbClr val="003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906264" y="6134880"/>
            <a:ext cx="215900" cy="19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320510" y="6134880"/>
            <a:ext cx="216694" cy="196849"/>
          </a:xfrm>
          <a:prstGeom prst="rect">
            <a:avLst/>
          </a:prstGeom>
          <a:solidFill>
            <a:srgbClr val="66A3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85671" y="6152443"/>
            <a:ext cx="215900" cy="1968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307797" y="6072826"/>
            <a:ext cx="11826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IV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3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Изменился ли уровень коррупции за последний год?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2" y="933576"/>
            <a:ext cx="7577643" cy="47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38479" y="6136467"/>
            <a:ext cx="13001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59318" y="6136098"/>
            <a:ext cx="11985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II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44738" y="6145355"/>
            <a:ext cx="1182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III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25729" y="6226319"/>
            <a:ext cx="215900" cy="196849"/>
          </a:xfrm>
          <a:prstGeom prst="rect">
            <a:avLst/>
          </a:prstGeom>
          <a:solidFill>
            <a:srgbClr val="003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906264" y="6209124"/>
            <a:ext cx="215900" cy="19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320510" y="6209124"/>
            <a:ext cx="216694" cy="196849"/>
          </a:xfrm>
          <a:prstGeom prst="rect">
            <a:avLst/>
          </a:prstGeom>
          <a:solidFill>
            <a:srgbClr val="66A3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785671" y="6226687"/>
            <a:ext cx="215900" cy="1968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07797" y="6147070"/>
            <a:ext cx="11826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IV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0315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Наиболее коррумпированные направления, с которыми сталкиваются предприниматели в своей деятельности?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12269"/>
              </p:ext>
            </p:extLst>
          </p:nvPr>
        </p:nvGraphicFramePr>
        <p:xfrm>
          <a:off x="279769" y="1000202"/>
          <a:ext cx="3635909" cy="4519179"/>
        </p:xfrm>
        <a:graphic>
          <a:graphicData uri="http://schemas.openxmlformats.org/drawingml/2006/table">
            <a:tbl>
              <a:tblPr/>
              <a:tblGrid>
                <a:gridCol w="3635909"/>
              </a:tblGrid>
              <a:tr h="6881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Получение разрешений, справок, лицензирования, аккредитации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52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Контроль (надзор) за предпринимательской деятельностью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3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Государственные, муниципальные закупки, закупки у государственных компаний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Выполнение санитарно-эпидемиологических норм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81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Регистрация сделок с недвижимостью, земельные отношения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67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Возбуждение и расследование уголовных дел, дел об административных правонарушениях в сфере предпринимательской  деятельности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7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 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0253F"/>
                          </a:solidFill>
                          <a:effectLst/>
                          <a:latin typeface="Franklin Gothic Demi Cond"/>
                        </a:rPr>
                        <a:t>Открытие, закрытие бизнеса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10744200" y="4244975"/>
            <a:ext cx="3016250" cy="41132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46150"/>
            <a:ext cx="5976664" cy="466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596" y="6103397"/>
            <a:ext cx="13001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72435" y="6103028"/>
            <a:ext cx="11985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II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57855" y="6112285"/>
            <a:ext cx="1182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III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638846" y="6193249"/>
            <a:ext cx="215900" cy="196849"/>
          </a:xfrm>
          <a:prstGeom prst="rect">
            <a:avLst/>
          </a:prstGeom>
          <a:solidFill>
            <a:srgbClr val="003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919381" y="6176054"/>
            <a:ext cx="215900" cy="19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33627" y="6176054"/>
            <a:ext cx="216694" cy="196849"/>
          </a:xfrm>
          <a:prstGeom prst="rect">
            <a:avLst/>
          </a:prstGeom>
          <a:solidFill>
            <a:srgbClr val="66A3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798788" y="6193617"/>
            <a:ext cx="215900" cy="1968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320914" y="6114000"/>
            <a:ext cx="11826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IV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669"/>
          </a:xfrm>
          <a:prstGeom prst="rect">
            <a:avLst/>
          </a:prstGeom>
          <a:solidFill>
            <a:srgbClr val="00315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Насколько, по Вашему мнению, успешны действия  федеральных властей по противодействию коррупции?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239416"/>
            <a:ext cx="9693304" cy="488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1760" y="6309320"/>
            <a:ext cx="3271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данный вопрос  предложен только в 4 этапе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00315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Как Вы оцениваете примерный суммарный объем такого неофициального платежа или подарка?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3" y="641059"/>
            <a:ext cx="5820587" cy="555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21402" y="6185609"/>
            <a:ext cx="13001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42241" y="6185240"/>
            <a:ext cx="11985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II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cs typeface="Arial" pitchFamily="34" charset="0"/>
              </a:rPr>
              <a:t> 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27661" y="6194497"/>
            <a:ext cx="1182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III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08652" y="6275461"/>
            <a:ext cx="215900" cy="196849"/>
          </a:xfrm>
          <a:prstGeom prst="rect">
            <a:avLst/>
          </a:prstGeom>
          <a:solidFill>
            <a:srgbClr val="003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89187" y="6258266"/>
            <a:ext cx="215900" cy="19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303433" y="6258266"/>
            <a:ext cx="216694" cy="196849"/>
          </a:xfrm>
          <a:prstGeom prst="rect">
            <a:avLst/>
          </a:prstGeom>
          <a:solidFill>
            <a:srgbClr val="66A3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768594" y="6275829"/>
            <a:ext cx="215900" cy="1968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90720" y="6196212"/>
            <a:ext cx="11826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IV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Franklin Gothic Demi Cond" pitchFamily="34" charset="0"/>
                <a:cs typeface="Arial" pitchFamily="34" charset="0"/>
              </a:rPr>
              <a:t>ЭТАП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132856"/>
          </a:xfrm>
          <a:prstGeom prst="rect">
            <a:avLst/>
          </a:prstGeom>
          <a:solidFill>
            <a:srgbClr val="003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Как Вы думаете, если бы взяточничество и коррупция вдруг исчезли, то как это отразилось бы на годовом объеме продаж Вашего предприятия в следующем финансовом году? Объем продаж: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95439"/>
            <a:ext cx="7337498" cy="470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media.istockphoto.com/photos/megaphone-picture-id536404133?k=6&amp;m=536404133&amp;s=612x612&amp;w=0&amp;h=EilrU7AvzGZaPI1a9_pTVBLza7zg6Jveux-EHrQAOW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094"/>
            <a:ext cx="24907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0057" y="404664"/>
            <a:ext cx="7282718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Голос предпринимателей услышан!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-241237" y="5611691"/>
            <a:ext cx="1585661" cy="11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1801" y="6385076"/>
            <a:ext cx="152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2018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0556" y="6122832"/>
            <a:ext cx="39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Торгово-промышленная палата РФ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5" y="5465329"/>
            <a:ext cx="2038201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0224" y="1710424"/>
            <a:ext cx="2532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Franklin Gothic Demi Cond" pitchFamily="34" charset="0"/>
                <a:cs typeface="Arial" pitchFamily="34" charset="0"/>
              </a:rPr>
              <a:t>#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Franklin Gothic Demi Cond" pitchFamily="34" charset="0"/>
                <a:cs typeface="Arial" pitchFamily="34" charset="0"/>
              </a:rPr>
              <a:t>ЯПротивКоррупции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12268" y="5247048"/>
            <a:ext cx="3494087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Franklin Gothic Demi Cond" pitchFamily="34" charset="0"/>
                <a:cs typeface="Arial" pitchFamily="34" charset="0"/>
              </a:rPr>
              <a:t>#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Franklin Gothic Demi Cond" pitchFamily="34" charset="0"/>
                <a:cs typeface="Arial" pitchFamily="34" charset="0"/>
              </a:rPr>
              <a:t>БизнесБарометрКоррупции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92080" y="5754455"/>
            <a:ext cx="23018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Franklin Gothic Demi Cond" pitchFamily="34" charset="0"/>
                <a:cs typeface="Arial" pitchFamily="34" charset="0"/>
              </a:rPr>
              <a:t>#</a:t>
            </a:r>
            <a:r>
              <a:rPr kumimoji="0" lang="ru-RU" altLang="ru-RU" sz="2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Franklin Gothic Demi Cond" pitchFamily="34" charset="0"/>
                <a:cs typeface="Arial" pitchFamily="34" charset="0"/>
              </a:rPr>
              <a:t>ЯнеДаюВзяток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0648" y="1282977"/>
            <a:ext cx="3432406" cy="8548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ВЫ С НАМИ?</a:t>
            </a:r>
            <a:endParaRPr lang="ru-RU" sz="3000" dirty="0"/>
          </a:p>
          <a:p>
            <a:pPr algn="ctr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6419" y="1957280"/>
            <a:ext cx="3058068" cy="884847"/>
          </a:xfrm>
          <a:prstGeom prst="rect">
            <a:avLst/>
          </a:prstGeom>
          <a:solidFill>
            <a:srgbClr val="DB1313"/>
          </a:solidFill>
          <a:ln>
            <a:noFill/>
          </a:ln>
          <a:effectLst>
            <a:outerShdw blurRad="50800" dist="38100" dir="13980000" algn="b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ВЫ С НАМИ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183008" y="5767387"/>
            <a:ext cx="24193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Franklin Gothic Demi Cond" pitchFamily="34" charset="0"/>
                <a:cs typeface="Arial" pitchFamily="34" charset="0"/>
              </a:rPr>
              <a:t>#</a:t>
            </a:r>
            <a:r>
              <a:rPr kumimoji="0" lang="ru-RU" altLang="ru-RU" sz="26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Franklin Gothic Demi Cond" pitchFamily="34" charset="0"/>
                <a:cs typeface="Arial" pitchFamily="34" charset="0"/>
              </a:rPr>
              <a:t>ЯнеБеруВзяток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6198" y="5094454"/>
            <a:ext cx="12446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Franklin Gothic Demi Cond" pitchFamily="34" charset="0"/>
                <a:cs typeface="Arial" pitchFamily="34" charset="0"/>
              </a:rPr>
              <a:t>#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Franklin Gothic Demi Cond" pitchFamily="34" charset="0"/>
                <a:cs typeface="Arial" pitchFamily="34" charset="0"/>
              </a:rPr>
              <a:t>ТППРФ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899400" y="6432550"/>
            <a:ext cx="12446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Franklin Gothic Demi Cond" pitchFamily="34" charset="0"/>
                <a:cs typeface="Arial" pitchFamily="34" charset="0"/>
              </a:rPr>
              <a:t>#</a:t>
            </a:r>
            <a:r>
              <a:rPr kumimoji="0" lang="ru-RU" altLang="ru-RU" sz="22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Franklin Gothic Demi Cond" pitchFamily="34" charset="0"/>
                <a:cs typeface="Arial" pitchFamily="34" charset="0"/>
              </a:rPr>
              <a:t>ТППРФ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6198" y="3115340"/>
            <a:ext cx="8708289" cy="193899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Информация о проекте «БИЗНЕС-БАРОМЕТР КОРРУПЦИИ»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включена: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доклад Президенту РФ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Путину </a:t>
            </a:r>
            <a:r>
              <a:rPr lang="ru-RU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В.В. о реализации Национального плана противодействия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коррупции;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В Национальный план противодействия коррупции на 2018-2020 годы</a:t>
            </a:r>
            <a:endParaRPr lang="ru-RU" sz="2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5011" y="1633732"/>
            <a:ext cx="7307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Видеоконференцсвязь объединила все регионы России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/>
          <a:stretch>
            <a:fillRect/>
          </a:stretch>
        </p:blipFill>
        <p:spPr bwMode="auto">
          <a:xfrm>
            <a:off x="416262" y="2157607"/>
            <a:ext cx="2730640" cy="18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1" y="4072414"/>
            <a:ext cx="2786987" cy="184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9512" y="4210826"/>
            <a:ext cx="5898992" cy="382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В торжественной части участвовали: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315A"/>
                </a:solidFill>
                <a:effectLst/>
                <a:latin typeface="Franklin Gothic Demi Cond" pitchFamily="34" charset="0"/>
                <a:cs typeface="Arial" pitchFamily="34" charset="0"/>
              </a:rPr>
              <a:t>лидеры четырех фракций Государственной Думы Российской Федерации, руководители Министерства труда и социальной защиты Российской Федерации и Министерства юстиции Российской Федерации, Уполномоченный при Президенте Российской Федерации по защите прав предпринимателей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1" name="Picture 15" descr="МЕРКУР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" y="5857625"/>
            <a:ext cx="627062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232" name="Picture 16" descr="Без име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49422"/>
            <a:ext cx="16017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1073949"/>
          </a:xfrm>
          <a:prstGeom prst="rect">
            <a:avLst/>
          </a:prstGeom>
          <a:solidFill>
            <a:srgbClr val="00315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ВПЕРВЫЕ ПРОВЕДЕНА ВСЕРОССИЙСКАЯ АКЦИЯ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801" y="6385076"/>
            <a:ext cx="152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2018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0556" y="6122832"/>
            <a:ext cx="39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Торгово-промышленная палата РФ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7607"/>
            <a:ext cx="2730640" cy="18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2157607"/>
            <a:ext cx="2786987" cy="18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850183" y="1073949"/>
            <a:ext cx="7293817" cy="559783"/>
          </a:xfrm>
          <a:prstGeom prst="rect">
            <a:avLst/>
          </a:prstGeom>
          <a:solidFill>
            <a:srgbClr val="DB1313"/>
          </a:solidFill>
          <a:ln>
            <a:noFill/>
          </a:ln>
          <a:effectLst>
            <a:outerShdw blurRad="50800" dist="38100" dir="13980000" algn="b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Franklin Gothic Demi Cond" panose="020B0706030402020204" pitchFamily="34" charset="0"/>
              </a:rPr>
              <a:t>ПРИУРОЧЕННАЯ К </a:t>
            </a:r>
          </a:p>
          <a:p>
            <a:pPr algn="ctr"/>
            <a:r>
              <a:rPr lang="ru-RU" sz="2200" dirty="0" smtClean="0">
                <a:latin typeface="Franklin Gothic Demi Cond" panose="020B0706030402020204" pitchFamily="34" charset="0"/>
              </a:rPr>
              <a:t>МЕЖДУНАРОДНОМУ ДНЮ БОРЬБЫ С КОРРУПЦИЕЙ</a:t>
            </a:r>
            <a:endParaRPr lang="ru-RU" sz="2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356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«БИЗНЕС-БАРОМЕТР КОРРУПЦИИ»  4 ЭТАП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Президент ТПП РФ С.Н.Катырин вошел в состав Cовета по противодействию коррупции  при Президенте России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Антон Сергеевич</dc:creator>
  <cp:lastModifiedBy>Андрюхина</cp:lastModifiedBy>
  <cp:revision>24</cp:revision>
  <dcterms:created xsi:type="dcterms:W3CDTF">2018-05-31T10:59:42Z</dcterms:created>
  <dcterms:modified xsi:type="dcterms:W3CDTF">2018-07-17T12:50:43Z</dcterms:modified>
</cp:coreProperties>
</file>